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3" r:id="rId1"/>
  </p:sldMasterIdLst>
  <p:sldIdLst>
    <p:sldId id="271" r:id="rId2"/>
    <p:sldId id="260" r:id="rId3"/>
    <p:sldId id="259" r:id="rId4"/>
    <p:sldId id="277" r:id="rId5"/>
    <p:sldId id="258" r:id="rId6"/>
    <p:sldId id="276" r:id="rId7"/>
    <p:sldId id="262" r:id="rId8"/>
    <p:sldId id="263" r:id="rId9"/>
    <p:sldId id="264" r:id="rId10"/>
    <p:sldId id="265" r:id="rId11"/>
    <p:sldId id="267" r:id="rId12"/>
    <p:sldId id="268" r:id="rId13"/>
    <p:sldId id="269" r:id="rId14"/>
    <p:sldId id="266" r:id="rId15"/>
    <p:sldId id="281" r:id="rId16"/>
    <p:sldId id="284" r:id="rId17"/>
    <p:sldId id="278" r:id="rId18"/>
    <p:sldId id="282" r:id="rId19"/>
    <p:sldId id="272" r:id="rId20"/>
    <p:sldId id="270" r:id="rId21"/>
    <p:sldId id="273" r:id="rId22"/>
    <p:sldId id="280" r:id="rId23"/>
    <p:sldId id="283"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2" autoAdjust="0"/>
    <p:restoredTop sz="94660"/>
  </p:normalViewPr>
  <p:slideViewPr>
    <p:cSldViewPr snapToGrid="0">
      <p:cViewPr varScale="1">
        <p:scale>
          <a:sx n="70" d="100"/>
          <a:sy n="70" d="100"/>
        </p:scale>
        <p:origin x="720" y="7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196774E-53A3-48F4-88B0-5363B58EC3FE}" type="datetimeFigureOut">
              <a:rPr lang="en-IN" smtClean="0"/>
              <a:pPr/>
              <a:t>17-09-2020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F4FBCE-83C6-4D92-92EF-4F01E586572A}" type="slidenum">
              <a:rPr lang="en-IN" smtClean="0"/>
              <a:pPr/>
              <a:t>‹#›</a:t>
            </a:fld>
            <a:endParaRPr lang="en-IN"/>
          </a:p>
        </p:txBody>
      </p:sp>
    </p:spTree>
    <p:extLst>
      <p:ext uri="{BB962C8B-B14F-4D97-AF65-F5344CB8AC3E}">
        <p14:creationId xmlns:p14="http://schemas.microsoft.com/office/powerpoint/2010/main" val="828183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96774E-53A3-48F4-88B0-5363B58EC3FE}" type="datetimeFigureOut">
              <a:rPr lang="en-IN" smtClean="0"/>
              <a:pPr/>
              <a:t>17-09-2020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F4FBCE-83C6-4D92-92EF-4F01E586572A}" type="slidenum">
              <a:rPr lang="en-IN" smtClean="0"/>
              <a:pPr/>
              <a:t>‹#›</a:t>
            </a:fld>
            <a:endParaRPr lang="en-IN"/>
          </a:p>
        </p:txBody>
      </p:sp>
    </p:spTree>
    <p:extLst>
      <p:ext uri="{BB962C8B-B14F-4D97-AF65-F5344CB8AC3E}">
        <p14:creationId xmlns:p14="http://schemas.microsoft.com/office/powerpoint/2010/main" val="1529630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96774E-53A3-48F4-88B0-5363B58EC3FE}" type="datetimeFigureOut">
              <a:rPr lang="en-IN" smtClean="0"/>
              <a:pPr/>
              <a:t>17-09-2020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F4FBCE-83C6-4D92-92EF-4F01E586572A}" type="slidenum">
              <a:rPr lang="en-IN" smtClean="0"/>
              <a:pPr/>
              <a:t>‹#›</a:t>
            </a:fld>
            <a:endParaRPr lang="en-IN"/>
          </a:p>
        </p:txBody>
      </p:sp>
    </p:spTree>
    <p:extLst>
      <p:ext uri="{BB962C8B-B14F-4D97-AF65-F5344CB8AC3E}">
        <p14:creationId xmlns:p14="http://schemas.microsoft.com/office/powerpoint/2010/main" val="863682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196774E-53A3-48F4-88B0-5363B58EC3FE}" type="datetimeFigureOut">
              <a:rPr lang="en-IN" smtClean="0"/>
              <a:pPr/>
              <a:t>17-09-2020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F4FBCE-83C6-4D92-92EF-4F01E586572A}" type="slidenum">
              <a:rPr lang="en-IN" smtClean="0"/>
              <a:pPr/>
              <a:t>‹#›</a:t>
            </a:fld>
            <a:endParaRPr lang="en-IN"/>
          </a:p>
        </p:txBody>
      </p:sp>
    </p:spTree>
    <p:extLst>
      <p:ext uri="{BB962C8B-B14F-4D97-AF65-F5344CB8AC3E}">
        <p14:creationId xmlns:p14="http://schemas.microsoft.com/office/powerpoint/2010/main" val="2227820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96774E-53A3-48F4-88B0-5363B58EC3FE}" type="datetimeFigureOut">
              <a:rPr lang="en-IN" smtClean="0"/>
              <a:pPr/>
              <a:t>17-09-2020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F4FBCE-83C6-4D92-92EF-4F01E586572A}" type="slidenum">
              <a:rPr lang="en-IN" smtClean="0"/>
              <a:pPr/>
              <a:t>‹#›</a:t>
            </a:fld>
            <a:endParaRPr lang="en-IN"/>
          </a:p>
        </p:txBody>
      </p:sp>
    </p:spTree>
    <p:extLst>
      <p:ext uri="{BB962C8B-B14F-4D97-AF65-F5344CB8AC3E}">
        <p14:creationId xmlns:p14="http://schemas.microsoft.com/office/powerpoint/2010/main" val="1206974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196774E-53A3-48F4-88B0-5363B58EC3FE}" type="datetimeFigureOut">
              <a:rPr lang="en-IN" smtClean="0"/>
              <a:pPr/>
              <a:t>17-09-2020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F4FBCE-83C6-4D92-92EF-4F01E586572A}" type="slidenum">
              <a:rPr lang="en-IN" smtClean="0"/>
              <a:pPr/>
              <a:t>‹#›</a:t>
            </a:fld>
            <a:endParaRPr lang="en-IN"/>
          </a:p>
        </p:txBody>
      </p:sp>
    </p:spTree>
    <p:extLst>
      <p:ext uri="{BB962C8B-B14F-4D97-AF65-F5344CB8AC3E}">
        <p14:creationId xmlns:p14="http://schemas.microsoft.com/office/powerpoint/2010/main" val="506518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196774E-53A3-48F4-88B0-5363B58EC3FE}" type="datetimeFigureOut">
              <a:rPr lang="en-IN" smtClean="0"/>
              <a:pPr/>
              <a:t>17-09-2020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F4FBCE-83C6-4D92-92EF-4F01E586572A}" type="slidenum">
              <a:rPr lang="en-IN" smtClean="0"/>
              <a:pPr/>
              <a:t>‹#›</a:t>
            </a:fld>
            <a:endParaRPr lang="en-IN"/>
          </a:p>
        </p:txBody>
      </p:sp>
    </p:spTree>
    <p:extLst>
      <p:ext uri="{BB962C8B-B14F-4D97-AF65-F5344CB8AC3E}">
        <p14:creationId xmlns:p14="http://schemas.microsoft.com/office/powerpoint/2010/main" val="146313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196774E-53A3-48F4-88B0-5363B58EC3FE}" type="datetimeFigureOut">
              <a:rPr lang="en-IN" smtClean="0"/>
              <a:pPr/>
              <a:t>17-09-2020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F4FBCE-83C6-4D92-92EF-4F01E586572A}" type="slidenum">
              <a:rPr lang="en-IN" smtClean="0"/>
              <a:pPr/>
              <a:t>‹#›</a:t>
            </a:fld>
            <a:endParaRPr lang="en-IN"/>
          </a:p>
        </p:txBody>
      </p:sp>
    </p:spTree>
    <p:extLst>
      <p:ext uri="{BB962C8B-B14F-4D97-AF65-F5344CB8AC3E}">
        <p14:creationId xmlns:p14="http://schemas.microsoft.com/office/powerpoint/2010/main" val="1115938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6774E-53A3-48F4-88B0-5363B58EC3FE}" type="datetimeFigureOut">
              <a:rPr lang="en-IN" smtClean="0"/>
              <a:pPr/>
              <a:t>17-09-2020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F4FBCE-83C6-4D92-92EF-4F01E586572A}" type="slidenum">
              <a:rPr lang="en-IN" smtClean="0"/>
              <a:pPr/>
              <a:t>‹#›</a:t>
            </a:fld>
            <a:endParaRPr lang="en-IN"/>
          </a:p>
        </p:txBody>
      </p:sp>
    </p:spTree>
    <p:extLst>
      <p:ext uri="{BB962C8B-B14F-4D97-AF65-F5344CB8AC3E}">
        <p14:creationId xmlns:p14="http://schemas.microsoft.com/office/powerpoint/2010/main" val="3611687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96774E-53A3-48F4-88B0-5363B58EC3FE}" type="datetimeFigureOut">
              <a:rPr lang="en-IN" smtClean="0"/>
              <a:pPr/>
              <a:t>17-09-2020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F4FBCE-83C6-4D92-92EF-4F01E586572A}" type="slidenum">
              <a:rPr lang="en-IN" smtClean="0"/>
              <a:pPr/>
              <a:t>‹#›</a:t>
            </a:fld>
            <a:endParaRPr lang="en-IN"/>
          </a:p>
        </p:txBody>
      </p:sp>
    </p:spTree>
    <p:extLst>
      <p:ext uri="{BB962C8B-B14F-4D97-AF65-F5344CB8AC3E}">
        <p14:creationId xmlns:p14="http://schemas.microsoft.com/office/powerpoint/2010/main" val="391891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96774E-53A3-48F4-88B0-5363B58EC3FE}" type="datetimeFigureOut">
              <a:rPr lang="en-IN" smtClean="0"/>
              <a:pPr/>
              <a:t>17-09-2020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F4FBCE-83C6-4D92-92EF-4F01E586572A}" type="slidenum">
              <a:rPr lang="en-IN" smtClean="0"/>
              <a:pPr/>
              <a:t>‹#›</a:t>
            </a:fld>
            <a:endParaRPr lang="en-IN"/>
          </a:p>
        </p:txBody>
      </p:sp>
    </p:spTree>
    <p:extLst>
      <p:ext uri="{BB962C8B-B14F-4D97-AF65-F5344CB8AC3E}">
        <p14:creationId xmlns:p14="http://schemas.microsoft.com/office/powerpoint/2010/main" val="4177355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6774E-53A3-48F4-88B0-5363B58EC3FE}" type="datetimeFigureOut">
              <a:rPr lang="en-IN" smtClean="0"/>
              <a:pPr/>
              <a:t>17-09-2020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F4FBCE-83C6-4D92-92EF-4F01E586572A}" type="slidenum">
              <a:rPr lang="en-IN" smtClean="0"/>
              <a:pPr/>
              <a:t>‹#›</a:t>
            </a:fld>
            <a:endParaRPr lang="en-IN"/>
          </a:p>
        </p:txBody>
      </p:sp>
    </p:spTree>
    <p:extLst>
      <p:ext uri="{BB962C8B-B14F-4D97-AF65-F5344CB8AC3E}">
        <p14:creationId xmlns:p14="http://schemas.microsoft.com/office/powerpoint/2010/main" val="4099317483"/>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764" y="2346325"/>
            <a:ext cx="10515600" cy="1325563"/>
          </a:xfrm>
        </p:spPr>
        <p:txBody>
          <a:bodyPr>
            <a:normAutofit/>
          </a:bodyPr>
          <a:lstStyle/>
          <a:p>
            <a:pPr algn="ctr"/>
            <a:r>
              <a:rPr lang="en-IN" sz="6000" dirty="0">
                <a:solidFill>
                  <a:schemeClr val="tx1"/>
                </a:solidFill>
                <a:latin typeface="Times New Roman" panose="02020603050405020304" pitchFamily="18" charset="0"/>
                <a:cs typeface="Times New Roman" panose="02020603050405020304" pitchFamily="18" charset="0"/>
              </a:rPr>
              <a:t>Thermoelectric Concentrator</a:t>
            </a:r>
            <a:endParaRPr lang="en-IN" sz="6000" dirty="0">
              <a:solidFill>
                <a:schemeClr val="tx1"/>
              </a:solidFill>
            </a:endParaRPr>
          </a:p>
        </p:txBody>
      </p:sp>
    </p:spTree>
    <p:extLst>
      <p:ext uri="{BB962C8B-B14F-4D97-AF65-F5344CB8AC3E}">
        <p14:creationId xmlns:p14="http://schemas.microsoft.com/office/powerpoint/2010/main" val="2303642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SOLAR CONCENTRATOR</a:t>
            </a:r>
          </a:p>
        </p:txBody>
      </p:sp>
      <p:sp>
        <p:nvSpPr>
          <p:cNvPr id="3" name="Content Placeholder 2"/>
          <p:cNvSpPr>
            <a:spLocks noGrp="1"/>
          </p:cNvSpPr>
          <p:nvPr>
            <p:ph idx="1"/>
          </p:nvPr>
        </p:nvSpPr>
        <p:spPr>
          <a:xfrm>
            <a:off x="588814" y="1325563"/>
            <a:ext cx="10515600" cy="4351338"/>
          </a:xfrm>
        </p:spPr>
        <p:txBody>
          <a:bodyPr>
            <a:normAutofit/>
          </a:bodyPr>
          <a:lstStyle/>
          <a:p>
            <a:pPr marL="0" indent="0">
              <a:buNone/>
            </a:pPr>
            <a:r>
              <a:rPr lang="en-IN" sz="3200" b="1" dirty="0">
                <a:latin typeface="Times New Roman" panose="02020603050405020304" pitchFamily="18" charset="0"/>
                <a:cs typeface="Times New Roman" panose="02020603050405020304" pitchFamily="18" charset="0"/>
              </a:rPr>
              <a:t>Basic Parts and Structure.</a:t>
            </a:r>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There are basically five major part of a parabolic trough concentrator system, which are as follow:</a:t>
            </a:r>
          </a:p>
          <a:p>
            <a:pPr marL="0" indent="0">
              <a:buNone/>
            </a:pPr>
            <a:r>
              <a:rPr lang="en-IN" sz="3200" dirty="0">
                <a:latin typeface="Times New Roman" panose="02020603050405020304" pitchFamily="18" charset="0"/>
                <a:cs typeface="Times New Roman" panose="02020603050405020304" pitchFamily="18" charset="0"/>
              </a:rPr>
              <a:t>a) Reflecting surface.</a:t>
            </a:r>
          </a:p>
          <a:p>
            <a:pPr marL="0" indent="0">
              <a:buNone/>
            </a:pPr>
            <a:r>
              <a:rPr lang="en-IN" sz="3200" dirty="0">
                <a:latin typeface="Times New Roman" panose="02020603050405020304" pitchFamily="18" charset="0"/>
                <a:cs typeface="Times New Roman" panose="02020603050405020304" pitchFamily="18" charset="0"/>
              </a:rPr>
              <a:t>b) Absorber.</a:t>
            </a:r>
          </a:p>
          <a:p>
            <a:pPr marL="0" indent="0">
              <a:buNone/>
            </a:pPr>
            <a:r>
              <a:rPr lang="en-IN" sz="3200" dirty="0">
                <a:latin typeface="Times New Roman" panose="02020603050405020304" pitchFamily="18" charset="0"/>
                <a:cs typeface="Times New Roman" panose="02020603050405020304" pitchFamily="18" charset="0"/>
              </a:rPr>
              <a:t>c) Tracking system.</a:t>
            </a:r>
          </a:p>
          <a:p>
            <a:pPr marL="0" indent="0">
              <a:buNone/>
            </a:pPr>
            <a:r>
              <a:rPr lang="en-IN" sz="3200" dirty="0">
                <a:latin typeface="Times New Roman" panose="02020603050405020304" pitchFamily="18" charset="0"/>
                <a:cs typeface="Times New Roman" panose="02020603050405020304" pitchFamily="18" charset="0"/>
              </a:rPr>
              <a:t>d) Pumping system.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6527" y="2450689"/>
            <a:ext cx="3950564" cy="4018110"/>
          </a:xfrm>
          <a:prstGeom prst="rect">
            <a:avLst/>
          </a:prstGeom>
        </p:spPr>
      </p:pic>
    </p:spTree>
    <p:extLst>
      <p:ext uri="{BB962C8B-B14F-4D97-AF65-F5344CB8AC3E}">
        <p14:creationId xmlns:p14="http://schemas.microsoft.com/office/powerpoint/2010/main" val="1385123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SOLAR CONCENTRATOR</a:t>
            </a:r>
          </a:p>
        </p:txBody>
      </p:sp>
      <p:sp>
        <p:nvSpPr>
          <p:cNvPr id="3" name="Content Placeholder 2"/>
          <p:cNvSpPr>
            <a:spLocks noGrp="1"/>
          </p:cNvSpPr>
          <p:nvPr>
            <p:ph idx="1"/>
          </p:nvPr>
        </p:nvSpPr>
        <p:spPr>
          <a:xfrm>
            <a:off x="838200" y="1228581"/>
            <a:ext cx="10515600" cy="4351338"/>
          </a:xfrm>
        </p:spPr>
        <p:txBody>
          <a:bodyPr>
            <a:normAutofit/>
          </a:bodyPr>
          <a:lstStyle/>
          <a:p>
            <a:pPr marL="0" indent="0">
              <a:buNone/>
            </a:pPr>
            <a:r>
              <a:rPr lang="en-IN" sz="3200" b="1" dirty="0">
                <a:latin typeface="Times New Roman" panose="02020603050405020304" pitchFamily="18" charset="0"/>
                <a:cs typeface="Times New Roman" panose="02020603050405020304" pitchFamily="18" charset="0"/>
              </a:rPr>
              <a:t>Basic Parts and Structure.</a:t>
            </a:r>
            <a:endParaRPr lang="en-US"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a) Reflecting surface.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829" y="2370048"/>
            <a:ext cx="7847026" cy="3864497"/>
          </a:xfrm>
          <a:prstGeom prst="rect">
            <a:avLst/>
          </a:prstGeom>
        </p:spPr>
      </p:pic>
    </p:spTree>
    <p:extLst>
      <p:ext uri="{BB962C8B-B14F-4D97-AF65-F5344CB8AC3E}">
        <p14:creationId xmlns:p14="http://schemas.microsoft.com/office/powerpoint/2010/main" val="258176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SOLAR CONCENTRATOR</a:t>
            </a:r>
          </a:p>
        </p:txBody>
      </p:sp>
      <p:sp>
        <p:nvSpPr>
          <p:cNvPr id="3" name="Content Placeholder 2"/>
          <p:cNvSpPr>
            <a:spLocks noGrp="1"/>
          </p:cNvSpPr>
          <p:nvPr>
            <p:ph idx="1"/>
          </p:nvPr>
        </p:nvSpPr>
        <p:spPr>
          <a:xfrm>
            <a:off x="838200" y="1325563"/>
            <a:ext cx="10515600" cy="4351338"/>
          </a:xfrm>
        </p:spPr>
        <p:txBody>
          <a:bodyPr>
            <a:normAutofit/>
          </a:bodyPr>
          <a:lstStyle/>
          <a:p>
            <a:pPr marL="0" indent="0">
              <a:buNone/>
            </a:pPr>
            <a:r>
              <a:rPr lang="en-IN" sz="3200" b="1" dirty="0">
                <a:latin typeface="Times New Roman" panose="02020603050405020304" pitchFamily="18" charset="0"/>
                <a:cs typeface="Times New Roman" panose="02020603050405020304" pitchFamily="18" charset="0"/>
              </a:rPr>
              <a:t>Basic Parts and Structure.</a:t>
            </a:r>
            <a:endParaRPr lang="en-US"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b) Absorber.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1310" y="2554144"/>
            <a:ext cx="5735782" cy="343115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08" y="2554144"/>
            <a:ext cx="5375563" cy="3431153"/>
          </a:xfrm>
          <a:prstGeom prst="rect">
            <a:avLst/>
          </a:prstGeom>
        </p:spPr>
      </p:pic>
    </p:spTree>
    <p:extLst>
      <p:ext uri="{BB962C8B-B14F-4D97-AF65-F5344CB8AC3E}">
        <p14:creationId xmlns:p14="http://schemas.microsoft.com/office/powerpoint/2010/main" val="1325990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SOLAR CONCENTRATOR</a:t>
            </a:r>
          </a:p>
        </p:txBody>
      </p:sp>
      <p:sp>
        <p:nvSpPr>
          <p:cNvPr id="3" name="Content Placeholder 2"/>
          <p:cNvSpPr>
            <a:spLocks noGrp="1"/>
          </p:cNvSpPr>
          <p:nvPr>
            <p:ph idx="1"/>
          </p:nvPr>
        </p:nvSpPr>
        <p:spPr>
          <a:xfrm>
            <a:off x="838200" y="1325563"/>
            <a:ext cx="10515600" cy="4351338"/>
          </a:xfrm>
        </p:spPr>
        <p:txBody>
          <a:bodyPr>
            <a:normAutofit/>
          </a:bodyPr>
          <a:lstStyle/>
          <a:p>
            <a:pPr marL="0" indent="0">
              <a:buNone/>
            </a:pPr>
            <a:r>
              <a:rPr lang="en-IN" sz="3200" b="1" dirty="0">
                <a:latin typeface="Times New Roman" panose="02020603050405020304" pitchFamily="18" charset="0"/>
                <a:cs typeface="Times New Roman" panose="02020603050405020304" pitchFamily="18" charset="0"/>
              </a:rPr>
              <a:t>Basic Parts and Structure.</a:t>
            </a:r>
            <a:endParaRPr lang="en-US"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c) Tracking System.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41068"/>
            <a:ext cx="3617768" cy="428177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418" y="2245573"/>
            <a:ext cx="4921877" cy="4229420"/>
          </a:xfrm>
          <a:prstGeom prst="rect">
            <a:avLst/>
          </a:prstGeom>
        </p:spPr>
      </p:pic>
    </p:spTree>
    <p:extLst>
      <p:ext uri="{BB962C8B-B14F-4D97-AF65-F5344CB8AC3E}">
        <p14:creationId xmlns:p14="http://schemas.microsoft.com/office/powerpoint/2010/main" val="4171148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97"/>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SOLAR CONCENTRATOR</a:t>
            </a:r>
          </a:p>
        </p:txBody>
      </p:sp>
      <p:sp>
        <p:nvSpPr>
          <p:cNvPr id="3" name="Content Placeholder 2"/>
          <p:cNvSpPr>
            <a:spLocks noGrp="1"/>
          </p:cNvSpPr>
          <p:nvPr>
            <p:ph idx="1"/>
          </p:nvPr>
        </p:nvSpPr>
        <p:spPr>
          <a:xfrm>
            <a:off x="566494" y="1523281"/>
            <a:ext cx="8596668" cy="3880773"/>
          </a:xfrm>
        </p:spPr>
        <p:txBody>
          <a:bodyPr>
            <a:normAutofit/>
          </a:bodyPr>
          <a:lstStyle/>
          <a:p>
            <a:pPr marL="0" indent="0">
              <a:buNone/>
            </a:pPr>
            <a:r>
              <a:rPr lang="en-IN" sz="3200" b="1" dirty="0">
                <a:latin typeface="Times New Roman" panose="02020603050405020304" pitchFamily="18" charset="0"/>
                <a:cs typeface="Times New Roman" panose="02020603050405020304" pitchFamily="18" charset="0"/>
              </a:rPr>
              <a:t>Basic Parts and Structure.</a:t>
            </a:r>
          </a:p>
          <a:p>
            <a:pPr marL="0" indent="0">
              <a:buNone/>
            </a:pPr>
            <a:r>
              <a:rPr lang="en-IN" sz="3200" dirty="0">
                <a:latin typeface="Times New Roman" panose="02020603050405020304" pitchFamily="18" charset="0"/>
                <a:cs typeface="Times New Roman" panose="02020603050405020304" pitchFamily="18" charset="0"/>
              </a:rPr>
              <a:t>d) Pumping System.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865" y="1949436"/>
            <a:ext cx="5480935" cy="4578192"/>
          </a:xfrm>
          <a:prstGeom prst="rect">
            <a:avLst/>
          </a:prstGeom>
        </p:spPr>
      </p:pic>
    </p:spTree>
    <p:extLst>
      <p:ext uri="{BB962C8B-B14F-4D97-AF65-F5344CB8AC3E}">
        <p14:creationId xmlns:p14="http://schemas.microsoft.com/office/powerpoint/2010/main" val="1997411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MOTOR DRIVER</a:t>
            </a:r>
            <a:endParaRPr lang="en-IN"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72857" b="41357"/>
          <a:stretch/>
        </p:blipFill>
        <p:spPr>
          <a:xfrm>
            <a:off x="9032496" y="365125"/>
            <a:ext cx="2905012" cy="3525125"/>
          </a:xfrm>
          <a:prstGeom prst="rect">
            <a:avLst/>
          </a:prstGeom>
        </p:spPr>
      </p:pic>
      <p:sp>
        <p:nvSpPr>
          <p:cNvPr id="9" name="Content Placeholder 8"/>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Here we use L293D as a motor driver.</a:t>
            </a:r>
          </a:p>
          <a:p>
            <a:r>
              <a:rPr lang="en-US" dirty="0" smtClean="0">
                <a:latin typeface="Times New Roman" panose="02020603050405020304" pitchFamily="18" charset="0"/>
                <a:cs typeface="Times New Roman" panose="02020603050405020304" pitchFamily="18" charset="0"/>
              </a:rPr>
              <a:t>It is 16 pin </a:t>
            </a:r>
            <a:r>
              <a:rPr lang="en-US" dirty="0" err="1" smtClean="0">
                <a:latin typeface="Times New Roman" panose="02020603050405020304" pitchFamily="18" charset="0"/>
                <a:cs typeface="Times New Roman" panose="02020603050405020304" pitchFamily="18" charset="0"/>
              </a:rPr>
              <a:t>Ic</a:t>
            </a:r>
            <a:r>
              <a:rPr lang="en-US" dirty="0" smtClean="0">
                <a:latin typeface="Times New Roman" panose="02020603050405020304" pitchFamily="18" charset="0"/>
                <a:cs typeface="Times New Roman" panose="02020603050405020304" pitchFamily="18" charset="0"/>
              </a:rPr>
              <a:t> used to control the motor.</a:t>
            </a:r>
          </a:p>
          <a:p>
            <a:r>
              <a:rPr lang="en-US" dirty="0" smtClean="0">
                <a:latin typeface="Times New Roman" panose="02020603050405020304" pitchFamily="18" charset="0"/>
                <a:cs typeface="Times New Roman" panose="02020603050405020304" pitchFamily="18" charset="0"/>
              </a:rPr>
              <a:t>We can use two motors using this </a:t>
            </a:r>
            <a:r>
              <a:rPr lang="en-US" dirty="0" err="1" smtClean="0">
                <a:latin typeface="Times New Roman" panose="02020603050405020304" pitchFamily="18" charset="0"/>
                <a:cs typeface="Times New Roman" panose="02020603050405020304" pitchFamily="18" charset="0"/>
              </a:rPr>
              <a:t>Ic</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L293D have 2 Enabled 2 VCC pic.</a:t>
            </a:r>
          </a:p>
          <a:p>
            <a:r>
              <a:rPr lang="en-US" dirty="0" smtClean="0">
                <a:latin typeface="Times New Roman" panose="02020603050405020304" pitchFamily="18" charset="0"/>
                <a:cs typeface="Times New Roman" panose="02020603050405020304" pitchFamily="18" charset="0"/>
              </a:rPr>
              <a:t>Enabled 1 can enable the Input Output of 1&amp;2.</a:t>
            </a:r>
          </a:p>
          <a:p>
            <a:r>
              <a:rPr lang="en-US" dirty="0">
                <a:latin typeface="Times New Roman" panose="02020603050405020304" pitchFamily="18" charset="0"/>
                <a:cs typeface="Times New Roman" panose="02020603050405020304" pitchFamily="18" charset="0"/>
              </a:rPr>
              <a:t>Enabled </a:t>
            </a:r>
            <a:r>
              <a:rPr lang="en-US" dirty="0" smtClean="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can enable the Input Output of </a:t>
            </a:r>
            <a:r>
              <a:rPr lang="en-US" dirty="0" smtClean="0">
                <a:latin typeface="Times New Roman" panose="02020603050405020304" pitchFamily="18" charset="0"/>
                <a:cs typeface="Times New Roman" panose="02020603050405020304" pitchFamily="18" charset="0"/>
              </a:rPr>
              <a:t>3&amp;4.</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81083" b="66275"/>
          <a:stretch/>
        </p:blipFill>
        <p:spPr>
          <a:xfrm>
            <a:off x="9032496" y="3890250"/>
            <a:ext cx="2905012" cy="2681653"/>
          </a:xfrm>
          <a:prstGeom prst="rect">
            <a:avLst/>
          </a:prstGeom>
        </p:spPr>
      </p:pic>
    </p:spTree>
    <p:extLst>
      <p:ext uri="{BB962C8B-B14F-4D97-AF65-F5344CB8AC3E}">
        <p14:creationId xmlns:p14="http://schemas.microsoft.com/office/powerpoint/2010/main" val="4193724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BLUETOOTH</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78642" y="1690688"/>
            <a:ext cx="10807700" cy="5167312"/>
          </a:xfrm>
        </p:spPr>
        <p:txBody>
          <a:bodyPr>
            <a:normAutofit lnSpcReduction="10000"/>
          </a:bodyPr>
          <a:lstStyle/>
          <a:p>
            <a:r>
              <a:rPr lang="en-IN" dirty="0" smtClean="0">
                <a:latin typeface="Times New Roman" panose="02020603050405020304" pitchFamily="18" charset="0"/>
                <a:cs typeface="Times New Roman" panose="02020603050405020304" pitchFamily="18" charset="0"/>
              </a:rPr>
              <a:t>Here we use HC05 Bluetooth Module.</a:t>
            </a:r>
            <a:r>
              <a:rPr lang="en-IN" dirty="0">
                <a:latin typeface="Times New Roman" panose="02020603050405020304" pitchFamily="18" charset="0"/>
                <a:cs typeface="Times New Roman" panose="02020603050405020304" pitchFamily="18" charset="0"/>
              </a:rPr>
              <a:t>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It </a:t>
            </a:r>
            <a:r>
              <a:rPr lang="en-IN" dirty="0">
                <a:latin typeface="Times New Roman" panose="02020603050405020304" pitchFamily="18" charset="0"/>
                <a:cs typeface="Times New Roman" panose="02020603050405020304" pitchFamily="18" charset="0"/>
              </a:rPr>
              <a:t>is a class-2 </a:t>
            </a:r>
            <a:r>
              <a:rPr lang="en-IN" dirty="0" err="1">
                <a:latin typeface="Times New Roman" panose="02020603050405020304" pitchFamily="18" charset="0"/>
                <a:cs typeface="Times New Roman" panose="02020603050405020304" pitchFamily="18" charset="0"/>
              </a:rPr>
              <a:t>bluetooth</a:t>
            </a:r>
            <a:r>
              <a:rPr lang="en-IN" dirty="0">
                <a:latin typeface="Times New Roman" panose="02020603050405020304" pitchFamily="18" charset="0"/>
                <a:cs typeface="Times New Roman" panose="02020603050405020304" pitchFamily="18" charset="0"/>
              </a:rPr>
              <a:t> module with Serial Port Profile ,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which </a:t>
            </a:r>
            <a:r>
              <a:rPr lang="en-IN" dirty="0">
                <a:latin typeface="Times New Roman" panose="02020603050405020304" pitchFamily="18" charset="0"/>
                <a:cs typeface="Times New Roman" panose="02020603050405020304" pitchFamily="18" charset="0"/>
              </a:rPr>
              <a:t>can configure as either Master or slave. a Drop-in replacement for wired serial connections, transparent usage.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Bluetooth </a:t>
            </a:r>
            <a:r>
              <a:rPr lang="en-IN" dirty="0" err="1">
                <a:latin typeface="Times New Roman" panose="02020603050405020304" pitchFamily="18" charset="0"/>
                <a:cs typeface="Times New Roman" panose="02020603050405020304" pitchFamily="18" charset="0"/>
              </a:rPr>
              <a:t>protocal</a:t>
            </a:r>
            <a:r>
              <a:rPr lang="en-IN" dirty="0">
                <a:latin typeface="Times New Roman" panose="02020603050405020304" pitchFamily="18" charset="0"/>
                <a:cs typeface="Times New Roman" panose="02020603050405020304" pitchFamily="18" charset="0"/>
              </a:rPr>
              <a:t>: Bluetooth Specification v2.0+EDR</a:t>
            </a:r>
          </a:p>
          <a:p>
            <a:r>
              <a:rPr lang="en-IN" dirty="0">
                <a:latin typeface="Times New Roman" panose="02020603050405020304" pitchFamily="18" charset="0"/>
                <a:cs typeface="Times New Roman" panose="02020603050405020304" pitchFamily="18" charset="0"/>
              </a:rPr>
              <a:t>Frequency: 2.4GHz ISM band</a:t>
            </a:r>
          </a:p>
          <a:p>
            <a:r>
              <a:rPr lang="en-IN" dirty="0">
                <a:latin typeface="Times New Roman" panose="02020603050405020304" pitchFamily="18" charset="0"/>
                <a:cs typeface="Times New Roman" panose="02020603050405020304" pitchFamily="18" charset="0"/>
              </a:rPr>
              <a:t>Modulation: GFSK(Gaussian Frequency Shift Keying)</a:t>
            </a:r>
          </a:p>
          <a:p>
            <a:r>
              <a:rPr lang="en-IN" dirty="0" smtClean="0">
                <a:latin typeface="Times New Roman" panose="02020603050405020304" pitchFamily="18" charset="0"/>
                <a:cs typeface="Times New Roman" panose="02020603050405020304" pitchFamily="18" charset="0"/>
              </a:rPr>
              <a:t>Speed</a:t>
            </a:r>
            <a:r>
              <a:rPr lang="en-IN" dirty="0">
                <a:latin typeface="Times New Roman" panose="02020603050405020304" pitchFamily="18" charset="0"/>
                <a:cs typeface="Times New Roman" panose="02020603050405020304" pitchFamily="18" charset="0"/>
              </a:rPr>
              <a:t>: Asynchronous: 2.1Mbps(Max) / 160 kbps, Synchronous: 1Mbps/1Mbps</a:t>
            </a:r>
          </a:p>
          <a:p>
            <a:r>
              <a:rPr lang="en-IN" dirty="0">
                <a:latin typeface="Times New Roman" panose="02020603050405020304" pitchFamily="18" charset="0"/>
                <a:cs typeface="Times New Roman" panose="02020603050405020304" pitchFamily="18" charset="0"/>
              </a:rPr>
              <a:t>Security: Authentication and encryption</a:t>
            </a:r>
          </a:p>
          <a:p>
            <a:r>
              <a:rPr lang="en-IN" dirty="0" smtClean="0">
                <a:latin typeface="Times New Roman" panose="02020603050405020304" pitchFamily="18" charset="0"/>
                <a:cs typeface="Times New Roman" panose="02020603050405020304" pitchFamily="18" charset="0"/>
              </a:rPr>
              <a:t>Power </a:t>
            </a:r>
            <a:r>
              <a:rPr lang="en-IN" dirty="0">
                <a:latin typeface="Times New Roman" panose="02020603050405020304" pitchFamily="18" charset="0"/>
                <a:cs typeface="Times New Roman" panose="02020603050405020304" pitchFamily="18" charset="0"/>
              </a:rPr>
              <a:t>supply: +3.3VDC 50mA</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61559" b="40435"/>
          <a:stretch/>
        </p:blipFill>
        <p:spPr>
          <a:xfrm>
            <a:off x="8760654" y="0"/>
            <a:ext cx="2885246" cy="2511034"/>
          </a:xfrm>
          <a:prstGeom prst="rect">
            <a:avLst/>
          </a:prstGeom>
        </p:spPr>
      </p:pic>
    </p:spTree>
    <p:extLst>
      <p:ext uri="{BB962C8B-B14F-4D97-AF65-F5344CB8AC3E}">
        <p14:creationId xmlns:p14="http://schemas.microsoft.com/office/powerpoint/2010/main" val="3900713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latin typeface="Times New Roman" pitchFamily="18" charset="0"/>
                <a:cs typeface="Times New Roman" pitchFamily="18" charset="0"/>
              </a:rPr>
              <a:t>THERMOCOUPLE</a:t>
            </a:r>
            <a:endParaRPr lang="en-IN" dirty="0"/>
          </a:p>
        </p:txBody>
      </p:sp>
      <p:sp>
        <p:nvSpPr>
          <p:cNvPr id="3" name="Content Placeholder 2"/>
          <p:cNvSpPr>
            <a:spLocks noGrp="1"/>
          </p:cNvSpPr>
          <p:nvPr>
            <p:ph idx="1"/>
          </p:nvPr>
        </p:nvSpPr>
        <p:spPr>
          <a:xfrm>
            <a:off x="602673" y="1228581"/>
            <a:ext cx="8333508" cy="4351338"/>
          </a:xfrm>
        </p:spPr>
        <p:txBody>
          <a:bodyPr>
            <a:noAutofit/>
          </a:bodyPr>
          <a:lstStyle/>
          <a:p>
            <a:pPr lvl="0"/>
            <a:r>
              <a:rPr lang="en-US" sz="3200" dirty="0">
                <a:latin typeface="Times New Roman" panose="02020603050405020304" pitchFamily="18" charset="0"/>
                <a:cs typeface="Times New Roman" panose="02020603050405020304" pitchFamily="18" charset="0"/>
              </a:rPr>
              <a:t>A Thermocouple is a device used to convert heat into electrical power. It measures the temperature difference between two points. </a:t>
            </a:r>
          </a:p>
          <a:p>
            <a:r>
              <a:rPr lang="en-US" sz="3200" dirty="0">
                <a:latin typeface="Times New Roman" panose="02020603050405020304" pitchFamily="18" charset="0"/>
                <a:cs typeface="Times New Roman" panose="02020603050405020304" pitchFamily="18" charset="0"/>
              </a:rPr>
              <a:t>Thermocouples is a sensor used to measure temperature. It consist of two wire legs made from different metals. The wires legs are welded together at one end, creating a junction. This junction is where the temperature is measured.</a:t>
            </a:r>
          </a:p>
          <a:p>
            <a:r>
              <a:rPr lang="en-US" sz="3200" dirty="0">
                <a:latin typeface="Times New Roman" panose="02020603050405020304" pitchFamily="18" charset="0"/>
                <a:cs typeface="Times New Roman" panose="02020603050405020304" pitchFamily="18" charset="0"/>
              </a:rPr>
              <a:t>Thermocouples are among the most widely used temperature sensors due to their wide availability and very low cost.</a:t>
            </a:r>
          </a:p>
          <a:p>
            <a:endParaRPr lang="en-US"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pic>
        <p:nvPicPr>
          <p:cNvPr id="4" name="Content Placeholder 8" descr="thermo.jpg"/>
          <p:cNvPicPr>
            <a:picLocks noChangeAspect="1"/>
          </p:cNvPicPr>
          <p:nvPr/>
        </p:nvPicPr>
        <p:blipFill>
          <a:blip r:embed="rId2" cstate="print"/>
          <a:stretch>
            <a:fillRect/>
          </a:stretch>
        </p:blipFill>
        <p:spPr>
          <a:xfrm>
            <a:off x="8936181" y="1325563"/>
            <a:ext cx="2971051" cy="4351338"/>
          </a:xfrm>
          <a:prstGeom prst="rect">
            <a:avLst/>
          </a:prstGeom>
        </p:spPr>
      </p:pic>
    </p:spTree>
    <p:extLst>
      <p:ext uri="{BB962C8B-B14F-4D97-AF65-F5344CB8AC3E}">
        <p14:creationId xmlns:p14="http://schemas.microsoft.com/office/powerpoint/2010/main" val="80517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ARDUINO</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236303"/>
            <a:ext cx="10515600" cy="4351338"/>
          </a:xfrm>
        </p:spPr>
        <p:txBody>
          <a:bodyPr/>
          <a:lstStyle/>
          <a:p>
            <a:r>
              <a:rPr lang="en-US" dirty="0" smtClean="0">
                <a:latin typeface="Times New Roman" panose="02020603050405020304" pitchFamily="18" charset="0"/>
                <a:cs typeface="Times New Roman" panose="02020603050405020304" pitchFamily="18" charset="0"/>
              </a:rPr>
              <a:t>In this project we are using the </a:t>
            </a:r>
            <a:r>
              <a:rPr lang="en-US" dirty="0" err="1" smtClean="0">
                <a:latin typeface="Times New Roman" panose="02020603050405020304" pitchFamily="18" charset="0"/>
                <a:cs typeface="Times New Roman" panose="02020603050405020304" pitchFamily="18" charset="0"/>
              </a:rPr>
              <a:t>Arduino</a:t>
            </a:r>
            <a:r>
              <a:rPr lang="en-US" dirty="0" smtClean="0">
                <a:latin typeface="Times New Roman" panose="02020603050405020304" pitchFamily="18" charset="0"/>
                <a:cs typeface="Times New Roman" panose="02020603050405020304" pitchFamily="18" charset="0"/>
              </a:rPr>
              <a:t> UNO board.</a:t>
            </a:r>
          </a:p>
          <a:p>
            <a:r>
              <a:rPr lang="en-US" dirty="0" err="1">
                <a:latin typeface="Times New Roman" panose="02020603050405020304" pitchFamily="18" charset="0"/>
                <a:cs typeface="Times New Roman" panose="02020603050405020304" pitchFamily="18" charset="0"/>
              </a:rPr>
              <a:t>Arduino</a:t>
            </a:r>
            <a:r>
              <a:rPr lang="en-US" dirty="0">
                <a:latin typeface="Times New Roman" panose="02020603050405020304" pitchFamily="18" charset="0"/>
                <a:cs typeface="Times New Roman" panose="02020603050405020304" pitchFamily="18" charset="0"/>
              </a:rPr>
              <a:t> Uno is a microcontroller board based on the </a:t>
            </a:r>
            <a:r>
              <a:rPr lang="en-US" dirty="0" smtClean="0">
                <a:latin typeface="Times New Roman" panose="02020603050405020304" pitchFamily="18" charset="0"/>
                <a:cs typeface="Times New Roman" panose="02020603050405020304" pitchFamily="18" charset="0"/>
              </a:rPr>
              <a:t>ATmega328P.</a:t>
            </a:r>
          </a:p>
          <a:p>
            <a:r>
              <a:rPr lang="en-US" dirty="0" smtClean="0">
                <a:latin typeface="Times New Roman" panose="02020603050405020304" pitchFamily="18" charset="0"/>
                <a:cs typeface="Times New Roman" panose="02020603050405020304" pitchFamily="18" charset="0"/>
              </a:rPr>
              <a:t>It has 14 digital </a:t>
            </a:r>
            <a:r>
              <a:rPr lang="en-US" dirty="0" err="1" smtClean="0">
                <a:latin typeface="Times New Roman" panose="02020603050405020304" pitchFamily="18" charset="0"/>
                <a:cs typeface="Times New Roman" panose="02020603050405020304" pitchFamily="18" charset="0"/>
              </a:rPr>
              <a:t>Input/Output</a:t>
            </a:r>
            <a:r>
              <a:rPr lang="en-US" dirty="0" smtClean="0">
                <a:latin typeface="Times New Roman" panose="02020603050405020304" pitchFamily="18" charset="0"/>
                <a:cs typeface="Times New Roman" panose="02020603050405020304" pitchFamily="18" charset="0"/>
              </a:rPr>
              <a:t> pins of which 6 can be used as a PWM outputs.</a:t>
            </a:r>
          </a:p>
          <a:p>
            <a:r>
              <a:rPr lang="en-US" dirty="0" smtClean="0">
                <a:latin typeface="Times New Roman" panose="02020603050405020304" pitchFamily="18" charset="0"/>
                <a:cs typeface="Times New Roman" panose="02020603050405020304" pitchFamily="18" charset="0"/>
              </a:rPr>
              <a:t>It has </a:t>
            </a:r>
            <a:r>
              <a:rPr lang="en-US" dirty="0">
                <a:latin typeface="Times New Roman" panose="02020603050405020304" pitchFamily="18" charset="0"/>
                <a:cs typeface="Times New Roman" panose="02020603050405020304" pitchFamily="18" charset="0"/>
              </a:rPr>
              <a:t> a 16 MHz ceramic resonator (CSTCE16M0V53-R0), a USB connection, a power jack, an ICSP header and a reset button.</a:t>
            </a:r>
            <a:endParaRPr lang="en-IN" dirty="0">
              <a:latin typeface="Times New Roman" panose="02020603050405020304" pitchFamily="18" charset="0"/>
              <a:cs typeface="Times New Roman" panose="02020603050405020304" pitchFamily="18" charset="0"/>
            </a:endParaRPr>
          </a:p>
        </p:txBody>
      </p:sp>
      <p:pic>
        <p:nvPicPr>
          <p:cNvPr id="1028" name="Picture 4" descr="Arduino Uno - R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697" y="113506"/>
            <a:ext cx="2533366" cy="253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609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671936" y="1090025"/>
            <a:ext cx="10515600" cy="4351338"/>
          </a:xfrm>
        </p:spPr>
        <p:txBody>
          <a:bodyPr>
            <a:noAutofit/>
          </a:bodyPr>
          <a:lstStyle/>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It helps in reducing the cost by replacing an expensive large receiver by a less expensive reflecting or refracting area. </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Due to concentration on a smaller area, the heat loss area is reduced. </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Further the thermal mass as much smaller than that of a flat plate collector and hence transient effects are small. </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The delivery temperature being high, a thermodynamic match between the temperature level the task occurs. </a:t>
            </a:r>
          </a:p>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It increases the intensity by concentrating the energy available over a large surface onto a smaller surface (absorber).</a:t>
            </a:r>
          </a:p>
        </p:txBody>
      </p:sp>
    </p:spTree>
    <p:extLst>
      <p:ext uri="{BB962C8B-B14F-4D97-AF65-F5344CB8AC3E}">
        <p14:creationId xmlns:p14="http://schemas.microsoft.com/office/powerpoint/2010/main" val="1984102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Group Members</a:t>
            </a:r>
            <a:endParaRPr lang="en-IN" dirty="0">
              <a:solidFill>
                <a:schemeClr val="tx1"/>
              </a:solidFill>
            </a:endParaRPr>
          </a:p>
        </p:txBody>
      </p:sp>
      <p:sp>
        <p:nvSpPr>
          <p:cNvPr id="3" name="Content Placeholder 2"/>
          <p:cNvSpPr>
            <a:spLocks noGrp="1"/>
          </p:cNvSpPr>
          <p:nvPr>
            <p:ph idx="1"/>
          </p:nvPr>
        </p:nvSpPr>
        <p:spPr>
          <a:xfrm>
            <a:off x="838200" y="1451552"/>
            <a:ext cx="10515600" cy="3619212"/>
          </a:xfrm>
        </p:spPr>
        <p:txBody>
          <a:bodyPr>
            <a:noAutofit/>
          </a:bodyPr>
          <a:lstStyle/>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Vinayak Dagade		</a:t>
            </a:r>
            <a:r>
              <a:rPr lang="en-IN" sz="3200" dirty="0" smtClean="0">
                <a:latin typeface="Times New Roman" panose="02020603050405020304" pitchFamily="18" charset="0"/>
                <a:cs typeface="Times New Roman" panose="02020603050405020304" pitchFamily="18" charset="0"/>
              </a:rPr>
              <a:t>17ET5505</a:t>
            </a:r>
          </a:p>
          <a:p>
            <a:pPr marL="0" indent="0">
              <a:buNone/>
            </a:pPr>
            <a:r>
              <a:rPr lang="en-IN" sz="3200" dirty="0" err="1">
                <a:latin typeface="Times New Roman" panose="02020603050405020304" pitchFamily="18" charset="0"/>
                <a:cs typeface="Times New Roman" panose="02020603050405020304" pitchFamily="18" charset="0"/>
              </a:rPr>
              <a:t>Kunal</a:t>
            </a:r>
            <a:r>
              <a:rPr lang="en-IN" sz="3200" dirty="0">
                <a:latin typeface="Times New Roman" panose="02020603050405020304" pitchFamily="18" charset="0"/>
                <a:cs typeface="Times New Roman" panose="02020603050405020304" pitchFamily="18" charset="0"/>
              </a:rPr>
              <a:t> </a:t>
            </a:r>
            <a:r>
              <a:rPr lang="en-IN" sz="3200" dirty="0" err="1">
                <a:latin typeface="Times New Roman" panose="02020603050405020304" pitchFamily="18" charset="0"/>
                <a:cs typeface="Times New Roman" panose="02020603050405020304" pitchFamily="18" charset="0"/>
              </a:rPr>
              <a:t>Deshmukh</a:t>
            </a:r>
            <a:r>
              <a:rPr lang="en-IN" sz="3200" dirty="0">
                <a:latin typeface="Times New Roman" panose="02020603050405020304" pitchFamily="18" charset="0"/>
                <a:cs typeface="Times New Roman" panose="02020603050405020304" pitchFamily="18" charset="0"/>
              </a:rPr>
              <a:t>	</a:t>
            </a:r>
            <a:r>
              <a:rPr lang="en-IN" sz="3200" dirty="0" smtClean="0">
                <a:latin typeface="Times New Roman" panose="02020603050405020304" pitchFamily="18" charset="0"/>
                <a:cs typeface="Times New Roman" panose="02020603050405020304" pitchFamily="18" charset="0"/>
              </a:rPr>
              <a:t>17ET5508</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err="1">
                <a:latin typeface="Times New Roman" panose="02020603050405020304" pitchFamily="18" charset="0"/>
                <a:cs typeface="Times New Roman" panose="02020603050405020304" pitchFamily="18" charset="0"/>
              </a:rPr>
              <a:t>Vedant</a:t>
            </a:r>
            <a:r>
              <a:rPr lang="en-IN" sz="3200" dirty="0">
                <a:latin typeface="Times New Roman" panose="02020603050405020304" pitchFamily="18" charset="0"/>
                <a:cs typeface="Times New Roman" panose="02020603050405020304" pitchFamily="18" charset="0"/>
              </a:rPr>
              <a:t> </a:t>
            </a:r>
            <a:r>
              <a:rPr lang="en-IN" sz="3200" dirty="0" err="1">
                <a:latin typeface="Times New Roman" panose="02020603050405020304" pitchFamily="18" charset="0"/>
                <a:cs typeface="Times New Roman" panose="02020603050405020304" pitchFamily="18" charset="0"/>
              </a:rPr>
              <a:t>Gamre</a:t>
            </a:r>
            <a:r>
              <a:rPr lang="en-IN" sz="3200" dirty="0">
                <a:latin typeface="Times New Roman" panose="02020603050405020304" pitchFamily="18" charset="0"/>
                <a:cs typeface="Times New Roman" panose="02020603050405020304" pitchFamily="18" charset="0"/>
              </a:rPr>
              <a:t>		17ET5521</a:t>
            </a:r>
          </a:p>
          <a:p>
            <a:pPr marL="0" indent="0">
              <a:buNone/>
            </a:pPr>
            <a:r>
              <a:rPr lang="en-IN" sz="3200" dirty="0" err="1">
                <a:latin typeface="Times New Roman" panose="02020603050405020304" pitchFamily="18" charset="0"/>
                <a:cs typeface="Times New Roman" panose="02020603050405020304" pitchFamily="18" charset="0"/>
              </a:rPr>
              <a:t>Milind</a:t>
            </a:r>
            <a:r>
              <a:rPr lang="en-IN" sz="3200" dirty="0">
                <a:latin typeface="Times New Roman" panose="02020603050405020304" pitchFamily="18" charset="0"/>
                <a:cs typeface="Times New Roman" panose="02020603050405020304" pitchFamily="18" charset="0"/>
              </a:rPr>
              <a:t> </a:t>
            </a:r>
            <a:r>
              <a:rPr lang="en-IN" sz="3200" dirty="0" err="1">
                <a:latin typeface="Times New Roman" panose="02020603050405020304" pitchFamily="18" charset="0"/>
                <a:cs typeface="Times New Roman" panose="02020603050405020304" pitchFamily="18" charset="0"/>
              </a:rPr>
              <a:t>Andhale</a:t>
            </a:r>
            <a:r>
              <a:rPr lang="en-IN" sz="3200" dirty="0">
                <a:latin typeface="Times New Roman" panose="02020603050405020304" pitchFamily="18" charset="0"/>
                <a:cs typeface="Times New Roman" panose="02020603050405020304" pitchFamily="18" charset="0"/>
              </a:rPr>
              <a:t>		17ET5516</a:t>
            </a:r>
          </a:p>
          <a:p>
            <a:pPr marL="0" indent="0">
              <a:buNone/>
            </a:pPr>
            <a:endParaRPr lang="en-IN" sz="3200" dirty="0">
              <a:latin typeface="Times New Roman" panose="02020603050405020304" pitchFamily="18" charset="0"/>
              <a:cs typeface="Times New Roman" panose="02020603050405020304" pitchFamily="18" charset="0"/>
            </a:endParaRPr>
          </a:p>
          <a:p>
            <a:pPr marL="0" indent="0" algn="r">
              <a:buNone/>
            </a:pPr>
            <a:r>
              <a:rPr lang="en-IN" sz="3200" dirty="0">
                <a:latin typeface="Times New Roman" panose="02020603050405020304" pitchFamily="18" charset="0"/>
                <a:cs typeface="Times New Roman" panose="02020603050405020304" pitchFamily="18" charset="0"/>
              </a:rPr>
              <a:t>Guided By</a:t>
            </a:r>
          </a:p>
          <a:p>
            <a:pPr marL="0" indent="0" algn="r">
              <a:buNone/>
            </a:pPr>
            <a:r>
              <a:rPr lang="en-IN" sz="3200" dirty="0" err="1" smtClean="0">
                <a:latin typeface="Times New Roman" panose="02020603050405020304" pitchFamily="18" charset="0"/>
                <a:cs typeface="Times New Roman" panose="02020603050405020304" pitchFamily="18" charset="0"/>
              </a:rPr>
              <a:t>Mrs.Debajani</a:t>
            </a:r>
            <a:r>
              <a:rPr lang="en-IN" sz="3200" dirty="0" smtClean="0">
                <a:latin typeface="Times New Roman" panose="02020603050405020304" pitchFamily="18" charset="0"/>
                <a:cs typeface="Times New Roman" panose="02020603050405020304" pitchFamily="18" charset="0"/>
              </a:rPr>
              <a:t> </a:t>
            </a:r>
            <a:r>
              <a:rPr lang="en-IN" sz="3200" dirty="0" err="1" smtClean="0">
                <a:latin typeface="Times New Roman" panose="02020603050405020304" pitchFamily="18" charset="0"/>
                <a:cs typeface="Times New Roman" panose="02020603050405020304" pitchFamily="18" charset="0"/>
              </a:rPr>
              <a:t>Mohanta</a:t>
            </a: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lgn="r">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050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4072"/>
            <a:ext cx="8596668" cy="1320800"/>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APPLICATIONS</a:t>
            </a:r>
          </a:p>
        </p:txBody>
      </p:sp>
      <p:sp>
        <p:nvSpPr>
          <p:cNvPr id="3" name="Content Placeholder 2"/>
          <p:cNvSpPr>
            <a:spLocks noGrp="1"/>
          </p:cNvSpPr>
          <p:nvPr>
            <p:ph idx="1"/>
          </p:nvPr>
        </p:nvSpPr>
        <p:spPr>
          <a:xfrm>
            <a:off x="677332" y="1694872"/>
            <a:ext cx="10503285" cy="3880773"/>
          </a:xfrm>
        </p:spPr>
        <p:txBody>
          <a:bodyPr>
            <a:normAutofit/>
          </a:bodyPr>
          <a:lstStyle/>
          <a:p>
            <a:r>
              <a:rPr lang="en-US" sz="3200" dirty="0">
                <a:latin typeface="Times New Roman" panose="02020603050405020304" pitchFamily="18" charset="0"/>
                <a:cs typeface="Times New Roman" panose="02020603050405020304" pitchFamily="18" charset="0"/>
              </a:rPr>
              <a:t>Solar Concentrating Collector are currently used for.</a:t>
            </a:r>
          </a:p>
          <a:p>
            <a:r>
              <a:rPr lang="en-IN" sz="3200" dirty="0">
                <a:latin typeface="Times New Roman" panose="02020603050405020304" pitchFamily="18" charset="0"/>
                <a:cs typeface="Times New Roman" panose="02020603050405020304" pitchFamily="18" charset="0"/>
              </a:rPr>
              <a:t>Cooling and air-conditioning.</a:t>
            </a:r>
          </a:p>
          <a:p>
            <a:r>
              <a:rPr lang="en-US" sz="3200" dirty="0">
                <a:latin typeface="Times New Roman" panose="02020603050405020304" pitchFamily="18" charset="0"/>
                <a:cs typeface="Times New Roman" panose="02020603050405020304" pitchFamily="18" charset="0"/>
              </a:rPr>
              <a:t>Steam generation (for electricity power-plants).</a:t>
            </a:r>
          </a:p>
          <a:p>
            <a:r>
              <a:rPr lang="en-IN" sz="3200" dirty="0">
                <a:latin typeface="Times New Roman" panose="02020603050405020304" pitchFamily="18" charset="0"/>
                <a:cs typeface="Times New Roman" panose="02020603050405020304" pitchFamily="18" charset="0"/>
              </a:rPr>
              <a:t>Desalination of sea water.</a:t>
            </a:r>
          </a:p>
          <a:p>
            <a:r>
              <a:rPr lang="en-US" sz="3200" dirty="0">
                <a:latin typeface="Times New Roman" panose="02020603050405020304" pitchFamily="18" charset="0"/>
                <a:cs typeface="Times New Roman" panose="02020603050405020304" pitchFamily="18" charset="0"/>
              </a:rPr>
              <a:t>Production of hot water for domestic and industrial use.</a:t>
            </a:r>
          </a:p>
          <a:p>
            <a:r>
              <a:rPr lang="en-IN" sz="3200" dirty="0">
                <a:latin typeface="Times New Roman" panose="02020603050405020304" pitchFamily="18" charset="0"/>
                <a:cs typeface="Times New Roman" panose="02020603050405020304" pitchFamily="18" charset="0"/>
              </a:rPr>
              <a:t>Production of hydrogen gas.</a:t>
            </a:r>
          </a:p>
        </p:txBody>
      </p:sp>
    </p:spTree>
    <p:extLst>
      <p:ext uri="{BB962C8B-B14F-4D97-AF65-F5344CB8AC3E}">
        <p14:creationId xmlns:p14="http://schemas.microsoft.com/office/powerpoint/2010/main" val="2653557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REFERENCE</a:t>
            </a:r>
          </a:p>
        </p:txBody>
      </p:sp>
      <p:sp>
        <p:nvSpPr>
          <p:cNvPr id="3" name="Content Placeholder 2"/>
          <p:cNvSpPr>
            <a:spLocks noGrp="1"/>
          </p:cNvSpPr>
          <p:nvPr>
            <p:ph idx="1"/>
          </p:nvPr>
        </p:nvSpPr>
        <p:spPr>
          <a:xfrm>
            <a:off x="838200" y="1325563"/>
            <a:ext cx="10515600" cy="4351338"/>
          </a:xfrm>
        </p:spPr>
        <p:txBody>
          <a:bodyPr>
            <a:normAutofit/>
          </a:bodyPr>
          <a:lstStyle/>
          <a:p>
            <a:r>
              <a:rPr lang="en-US" sz="3200" dirty="0" err="1">
                <a:latin typeface="Times New Roman" panose="02020603050405020304" pitchFamily="18" charset="0"/>
                <a:cs typeface="Times New Roman" panose="02020603050405020304" pitchFamily="18" charset="0"/>
              </a:rPr>
              <a:t>Sravan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Kasireddy</a:t>
            </a:r>
            <a:r>
              <a:rPr lang="en-US" sz="3200" dirty="0">
                <a:latin typeface="Times New Roman" panose="02020603050405020304" pitchFamily="18" charset="0"/>
                <a:cs typeface="Times New Roman" panose="02020603050405020304" pitchFamily="18" charset="0"/>
              </a:rPr>
              <a:t> Thermoelectric Power Generation By Using Solar Parabolic Trough Reflector.” International Journal of Engineering Research and Applications (IJERA) , vol. 7, no. 11, 2017, pp. 48-54. </a:t>
            </a:r>
          </a:p>
          <a:p>
            <a:r>
              <a:rPr lang="en-IN" sz="3200" dirty="0">
                <a:latin typeface="Times New Roman" panose="02020603050405020304" pitchFamily="18" charset="0"/>
                <a:cs typeface="Times New Roman" panose="02020603050405020304" pitchFamily="18" charset="0"/>
              </a:rPr>
              <a:t>International Journal of Engineering Research and Applications (IJERA) is </a:t>
            </a:r>
            <a:r>
              <a:rPr lang="en-IN" sz="3200" b="1" dirty="0">
                <a:latin typeface="Times New Roman" panose="02020603050405020304" pitchFamily="18" charset="0"/>
                <a:cs typeface="Times New Roman" panose="02020603050405020304" pitchFamily="18" charset="0"/>
              </a:rPr>
              <a:t>UGC approved </a:t>
            </a:r>
            <a:r>
              <a:rPr lang="en-IN" sz="3200" dirty="0">
                <a:latin typeface="Times New Roman" panose="02020603050405020304" pitchFamily="18" charset="0"/>
                <a:cs typeface="Times New Roman" panose="02020603050405020304" pitchFamily="18" charset="0"/>
              </a:rPr>
              <a:t>Journal with Sl. No. 4525, Journal no. 47088. Indexed in Cross Ref, Index Copernicus (ICV 80.82), NASA, Ads, Researcher Id Thomson Reuters, DOAJ. </a:t>
            </a:r>
          </a:p>
        </p:txBody>
      </p:sp>
    </p:spTree>
    <p:extLst>
      <p:ext uri="{BB962C8B-B14F-4D97-AF65-F5344CB8AC3E}">
        <p14:creationId xmlns:p14="http://schemas.microsoft.com/office/powerpoint/2010/main" val="748514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015451-60E2-4623-8735-E64FD168D3EA}"/>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Work Done Till Date</a:t>
            </a:r>
          </a:p>
        </p:txBody>
      </p:sp>
      <p:pic>
        <p:nvPicPr>
          <p:cNvPr id="1030" name="Picture 6" descr="C:\Users\User\Desktop\WhatsApp Image 2020-02-27 at 1.42.10 PM - Copy.jpeg"/>
          <p:cNvPicPr>
            <a:picLocks noGrp="1" noChangeAspect="1" noChangeArrowheads="1"/>
          </p:cNvPicPr>
          <p:nvPr>
            <p:ph idx="1"/>
          </p:nvPr>
        </p:nvPicPr>
        <p:blipFill>
          <a:blip r:embed="rId2"/>
          <a:srcRect t="29492" b="28333"/>
          <a:stretch>
            <a:fillRect/>
          </a:stretch>
        </p:blipFill>
        <p:spPr bwMode="auto">
          <a:xfrm>
            <a:off x="1751960" y="1512002"/>
            <a:ext cx="4818935" cy="4511227"/>
          </a:xfrm>
          <a:prstGeom prst="rect">
            <a:avLst/>
          </a:prstGeom>
          <a:noFill/>
        </p:spPr>
      </p:pic>
      <p:pic>
        <p:nvPicPr>
          <p:cNvPr id="5" name="Picture 4"/>
          <p:cNvPicPr>
            <a:picLocks noChangeAspect="1"/>
          </p:cNvPicPr>
          <p:nvPr/>
        </p:nvPicPr>
        <p:blipFill rotWithShape="1">
          <a:blip r:embed="rId3"/>
          <a:srcRect l="10741" t="17863" r="4814" b="28461"/>
          <a:stretch/>
        </p:blipFill>
        <p:spPr>
          <a:xfrm>
            <a:off x="6570895" y="1512002"/>
            <a:ext cx="3271605" cy="4505631"/>
          </a:xfrm>
          <a:prstGeom prst="rect">
            <a:avLst/>
          </a:prstGeom>
        </p:spPr>
      </p:pic>
    </p:spTree>
    <p:extLst>
      <p:ext uri="{BB962C8B-B14F-4D97-AF65-F5344CB8AC3E}">
        <p14:creationId xmlns:p14="http://schemas.microsoft.com/office/powerpoint/2010/main" val="245070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463" t="3727" r="24966" b="3266"/>
          <a:stretch/>
        </p:blipFill>
        <p:spPr>
          <a:xfrm>
            <a:off x="5321300" y="1136978"/>
            <a:ext cx="6601672" cy="4189013"/>
          </a:xfrm>
          <a:prstGeom prst="rect">
            <a:avLst/>
          </a:prstGeom>
        </p:spPr>
      </p:pic>
      <p:pic>
        <p:nvPicPr>
          <p:cNvPr id="5" name="Picture 4"/>
          <p:cNvPicPr>
            <a:picLocks noChangeAspect="1"/>
          </p:cNvPicPr>
          <p:nvPr/>
        </p:nvPicPr>
        <p:blipFill rotWithShape="1">
          <a:blip r:embed="rId3"/>
          <a:srcRect l="10131" t="31360" r="2418" b="23199"/>
          <a:stretch/>
        </p:blipFill>
        <p:spPr>
          <a:xfrm>
            <a:off x="168780" y="1243272"/>
            <a:ext cx="4983006" cy="3976427"/>
          </a:xfrm>
          <a:prstGeom prst="rect">
            <a:avLst/>
          </a:prstGeom>
        </p:spPr>
      </p:pic>
    </p:spTree>
    <p:extLst>
      <p:ext uri="{BB962C8B-B14F-4D97-AF65-F5344CB8AC3E}">
        <p14:creationId xmlns:p14="http://schemas.microsoft.com/office/powerpoint/2010/main" val="2139959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6" y="2637271"/>
            <a:ext cx="10515600" cy="1325563"/>
          </a:xfrm>
        </p:spPr>
        <p:txBody>
          <a:bodyPr/>
          <a:lstStyle/>
          <a:p>
            <a:pPr algn="ctr"/>
            <a:r>
              <a:rPr lang="en-IN"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17647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00439"/>
          </a:xfrm>
        </p:spPr>
        <p:txBody>
          <a:bodyPr/>
          <a:lstStyle/>
          <a:p>
            <a:pPr algn="ctr"/>
            <a:r>
              <a:rPr lang="en-IN" dirty="0">
                <a:latin typeface="Times New Roman" panose="02020603050405020304" pitchFamily="18" charset="0"/>
                <a:cs typeface="Times New Roman" panose="02020603050405020304" pitchFamily="18" charset="0"/>
              </a:rPr>
              <a:t>INTRODUCTION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27364" y="1055661"/>
            <a:ext cx="6519863" cy="5768145"/>
          </a:xfrm>
        </p:spPr>
        <p:txBody>
          <a:bodyPr>
            <a:normAutofit/>
          </a:bodyPr>
          <a:lstStyle/>
          <a:p>
            <a:r>
              <a:rPr lang="en-IN" sz="3200" dirty="0">
                <a:latin typeface="Times New Roman" panose="02020603050405020304" pitchFamily="18" charset="0"/>
                <a:cs typeface="Times New Roman" panose="02020603050405020304" pitchFamily="18" charset="0"/>
              </a:rPr>
              <a:t>The sun has a surface temperature of 6000°c , maintained by continuous nuclear fusion reactions between hydrogen atoms within its interior. </a:t>
            </a:r>
          </a:p>
          <a:p>
            <a:r>
              <a:rPr lang="en-IN" sz="3200" dirty="0">
                <a:latin typeface="Times New Roman" panose="02020603050405020304" pitchFamily="18" charset="0"/>
                <a:cs typeface="Times New Roman" panose="02020603050405020304" pitchFamily="18" charset="0"/>
              </a:rPr>
              <a:t>The sun radiates huge quantities of energy into the surrounding space, and the tiny fraction intercepted by the earth's atmosphere, 150million km away, is how ever equivalent to about 15,000 times humanity's present rate of use of fossil and nuclear fuels.</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6" name="Picture 6">
            <a:extLst>
              <a:ext uri="{FF2B5EF4-FFF2-40B4-BE49-F238E27FC236}">
                <a16:creationId xmlns:a16="http://schemas.microsoft.com/office/drawing/2014/main" xmlns="" id="{B9B04EE3-9165-F04B-A8E8-A49BF34C2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327" y="1080655"/>
            <a:ext cx="4209925" cy="5598372"/>
          </a:xfrm>
          <a:prstGeom prst="rect">
            <a:avLst/>
          </a:prstGeom>
        </p:spPr>
      </p:pic>
    </p:spTree>
    <p:extLst>
      <p:ext uri="{BB962C8B-B14F-4D97-AF65-F5344CB8AC3E}">
        <p14:creationId xmlns:p14="http://schemas.microsoft.com/office/powerpoint/2010/main" val="2626456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658091" y="1325563"/>
            <a:ext cx="6075218" cy="4351338"/>
          </a:xfrm>
        </p:spPr>
        <p:txBody>
          <a:bodyPr>
            <a:normAutofit/>
          </a:bodyPr>
          <a:lstStyle/>
          <a:p>
            <a:r>
              <a:rPr lang="en-GB" sz="3200" dirty="0">
                <a:latin typeface="Times New Roman" panose="02020603050405020304" pitchFamily="18" charset="0"/>
                <a:cs typeface="Times New Roman" panose="02020603050405020304" pitchFamily="18" charset="0"/>
              </a:rPr>
              <a:t>Even though approximately one-third of the intercepted energy is reflected away by the atmosphere before reaching the earth’s surface</a:t>
            </a: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D243FFB6-1C6A-C547-8270-AA361CD05D98}"/>
              </a:ext>
            </a:extLst>
          </p:cNvPr>
          <p:cNvPicPr>
            <a:picLocks noChangeAspect="1"/>
          </p:cNvPicPr>
          <p:nvPr/>
        </p:nvPicPr>
        <p:blipFill rotWithShape="1">
          <a:blip r:embed="rId2">
            <a:extLst>
              <a:ext uri="{28A0092B-C50C-407E-A947-70E740481C1C}">
                <a14:useLocalDpi xmlns:a14="http://schemas.microsoft.com/office/drawing/2010/main" val="0"/>
              </a:ext>
            </a:extLst>
          </a:blip>
          <a:srcRect l="2054" t="1742" r="1989"/>
          <a:stretch/>
        </p:blipFill>
        <p:spPr>
          <a:xfrm>
            <a:off x="6733309" y="1325563"/>
            <a:ext cx="5347856" cy="4895128"/>
          </a:xfrm>
          <a:prstGeom prst="rect">
            <a:avLst/>
          </a:prstGeom>
        </p:spPr>
      </p:pic>
    </p:spTree>
    <p:extLst>
      <p:ext uri="{BB962C8B-B14F-4D97-AF65-F5344CB8AC3E}">
        <p14:creationId xmlns:p14="http://schemas.microsoft.com/office/powerpoint/2010/main" val="4112896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55857"/>
          </a:xfrm>
        </p:spPr>
        <p:txBody>
          <a:bodyPr/>
          <a:lstStyle/>
          <a:p>
            <a:pPr algn="ctr"/>
            <a:r>
              <a:rPr lang="en-IN" dirty="0">
                <a:latin typeface="Times New Roman" panose="02020603050405020304" pitchFamily="18" charset="0"/>
                <a:cs typeface="Times New Roman" panose="02020603050405020304" pitchFamily="18" charset="0"/>
              </a:rPr>
              <a:t>SOLAR ENERGY</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71273"/>
            <a:ext cx="10681855" cy="5911417"/>
          </a:xfrm>
        </p:spPr>
        <p:txBody>
          <a:bodyPr>
            <a:noAutofit/>
          </a:bodyPr>
          <a:lstStyle/>
          <a:p>
            <a:r>
              <a:rPr lang="en-US" sz="3200" dirty="0">
                <a:latin typeface="Times New Roman" panose="02020603050405020304" pitchFamily="18" charset="0"/>
                <a:cs typeface="Times New Roman" panose="02020603050405020304" pitchFamily="18" charset="0"/>
              </a:rPr>
              <a:t> In the present rapidly developing world, generation and consumption of electrical energy playing an important role without harming the nature of the environment. </a:t>
            </a:r>
            <a:endParaRPr lang="en-IN"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Even though a large amount of solar energy is available on the earth surface, only a small portion of it is used for human activities. Presently only a 0.015% of solar energy is used for world electric power production, and 0.3% of solar energy is used for heating of space and water. </a:t>
            </a:r>
          </a:p>
          <a:p>
            <a:r>
              <a:rPr lang="en-US" sz="3200" dirty="0">
                <a:latin typeface="Times New Roman" panose="02020603050405020304" pitchFamily="18" charset="0"/>
                <a:cs typeface="Times New Roman" panose="02020603050405020304" pitchFamily="18" charset="0"/>
              </a:rPr>
              <a:t>To achieve the environment-friendly electrical power generation a lot of research was done.</a:t>
            </a:r>
          </a:p>
        </p:txBody>
      </p:sp>
    </p:spTree>
    <p:extLst>
      <p:ext uri="{BB962C8B-B14F-4D97-AF65-F5344CB8AC3E}">
        <p14:creationId xmlns:p14="http://schemas.microsoft.com/office/powerpoint/2010/main" val="1908119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SOLAR ENERGY</a:t>
            </a:r>
            <a:endParaRPr lang="en-IN" dirty="0">
              <a:solidFill>
                <a:schemeClr val="tx1"/>
              </a:solidFill>
            </a:endParaRPr>
          </a:p>
        </p:txBody>
      </p:sp>
      <p:sp>
        <p:nvSpPr>
          <p:cNvPr id="3" name="Content Placeholder 2">
            <a:extLst>
              <a:ext uri="{FF2B5EF4-FFF2-40B4-BE49-F238E27FC236}">
                <a16:creationId xmlns:a16="http://schemas.microsoft.com/office/drawing/2014/main" xmlns="" id="{DD6135E4-2556-1E4E-B272-2957A840F014}"/>
              </a:ext>
            </a:extLst>
          </p:cNvPr>
          <p:cNvSpPr>
            <a:spLocks noGrp="1"/>
          </p:cNvSpPr>
          <p:nvPr>
            <p:ph idx="1"/>
          </p:nvPr>
        </p:nvSpPr>
        <p:spPr>
          <a:xfrm>
            <a:off x="838200" y="1515197"/>
            <a:ext cx="5590309" cy="4351338"/>
          </a:xfrm>
        </p:spPr>
        <p:txBody>
          <a:bodyPr/>
          <a:lstStyle/>
          <a:p>
            <a:r>
              <a:rPr lang="en-GB" dirty="0"/>
              <a:t> </a:t>
            </a:r>
            <a:r>
              <a:rPr lang="en-GB" sz="3200" dirty="0">
                <a:latin typeface="Times New Roman" panose="02020603050405020304" pitchFamily="18" charset="0"/>
                <a:cs typeface="Times New Roman" panose="02020603050405020304" pitchFamily="18" charset="0"/>
              </a:rPr>
              <a:t>A lot of Research is done and still continuing to overcome the difficulties.</a:t>
            </a:r>
          </a:p>
          <a:p>
            <a:r>
              <a:rPr lang="en-GB" sz="3200" dirty="0">
                <a:latin typeface="Times New Roman" panose="02020603050405020304" pitchFamily="18" charset="0"/>
                <a:cs typeface="Times New Roman" panose="02020603050405020304" pitchFamily="18" charset="0"/>
              </a:rPr>
              <a:t>In this project a new attempt is made to convert solar energy into electrical energy by using a series of thermocouples and parabolic reflector.</a:t>
            </a:r>
            <a:endParaRPr lang="en-US" dirty="0"/>
          </a:p>
        </p:txBody>
      </p:sp>
      <p:pic>
        <p:nvPicPr>
          <p:cNvPr id="4" name="Picture 4">
            <a:extLst>
              <a:ext uri="{FF2B5EF4-FFF2-40B4-BE49-F238E27FC236}">
                <a16:creationId xmlns:a16="http://schemas.microsoft.com/office/drawing/2014/main" xmlns="" id="{7FFD700D-92BA-1C41-8729-7F2C0F522047}"/>
              </a:ext>
            </a:extLst>
          </p:cNvPr>
          <p:cNvPicPr>
            <a:picLocks noChangeAspect="1"/>
          </p:cNvPicPr>
          <p:nvPr/>
        </p:nvPicPr>
        <p:blipFill rotWithShape="1">
          <a:blip r:embed="rId2">
            <a:extLst>
              <a:ext uri="{28A0092B-C50C-407E-A947-70E740481C1C}">
                <a14:useLocalDpi xmlns:a14="http://schemas.microsoft.com/office/drawing/2010/main" val="0"/>
              </a:ext>
            </a:extLst>
          </a:blip>
          <a:srcRect l="2243" t="1037" r="2472" b="15866"/>
          <a:stretch/>
        </p:blipFill>
        <p:spPr>
          <a:xfrm>
            <a:off x="6428509" y="1515197"/>
            <a:ext cx="5407204" cy="4144674"/>
          </a:xfrm>
          <a:prstGeom prst="rect">
            <a:avLst/>
          </a:prstGeom>
        </p:spPr>
      </p:pic>
    </p:spTree>
    <p:extLst>
      <p:ext uri="{BB962C8B-B14F-4D97-AF65-F5344CB8AC3E}">
        <p14:creationId xmlns:p14="http://schemas.microsoft.com/office/powerpoint/2010/main" val="736250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355" y="0"/>
            <a:ext cx="10515600" cy="1325563"/>
          </a:xfrm>
        </p:spPr>
        <p:txBody>
          <a:bodyPr>
            <a:normAutofit/>
          </a:bodyPr>
          <a:lstStyle/>
          <a:p>
            <a:pPr algn="ctr"/>
            <a:r>
              <a:rPr lang="en-IN" dirty="0">
                <a:solidFill>
                  <a:schemeClr val="tx1"/>
                </a:solidFill>
                <a:latin typeface="Times New Roman" panose="02020603050405020304" pitchFamily="18" charset="0"/>
                <a:cs typeface="Times New Roman" panose="02020603050405020304" pitchFamily="18" charset="0"/>
              </a:rPr>
              <a:t>SOLAR CONCENTRATOR</a:t>
            </a:r>
          </a:p>
        </p:txBody>
      </p:sp>
      <p:sp>
        <p:nvSpPr>
          <p:cNvPr id="3" name="Content Placeholder 2"/>
          <p:cNvSpPr>
            <a:spLocks noGrp="1"/>
          </p:cNvSpPr>
          <p:nvPr>
            <p:ph idx="1"/>
          </p:nvPr>
        </p:nvSpPr>
        <p:spPr>
          <a:xfrm>
            <a:off x="547255" y="1339418"/>
            <a:ext cx="10806545" cy="4351338"/>
          </a:xfrm>
        </p:spPr>
        <p:txBody>
          <a:bodyPr>
            <a:noAutofit/>
          </a:bodyPr>
          <a:lstStyle/>
          <a:p>
            <a:r>
              <a:rPr lang="en-IN" sz="3200" b="1" dirty="0">
                <a:latin typeface="Times New Roman" panose="02020603050405020304" pitchFamily="18" charset="0"/>
                <a:cs typeface="Times New Roman" panose="02020603050405020304" pitchFamily="18" charset="0"/>
              </a:rPr>
              <a:t>Concentrator</a:t>
            </a:r>
            <a:r>
              <a:rPr lang="en-IN" sz="3200" dirty="0">
                <a:latin typeface="Times New Roman" panose="02020603050405020304" pitchFamily="18" charset="0"/>
                <a:cs typeface="Times New Roman" panose="02020603050405020304" pitchFamily="18" charset="0"/>
              </a:rPr>
              <a:t>: Concentrator are oriented to track the sun so that the beam radiation will be directed on to the absorbing surface. Collector that directs radiation on to the receiver.</a:t>
            </a:r>
          </a:p>
          <a:p>
            <a:r>
              <a:rPr lang="en-IN" sz="3200" b="1" dirty="0">
                <a:latin typeface="Times New Roman" panose="02020603050405020304" pitchFamily="18" charset="0"/>
                <a:cs typeface="Times New Roman" panose="02020603050405020304" pitchFamily="18" charset="0"/>
              </a:rPr>
              <a:t>Collector</a:t>
            </a:r>
            <a:r>
              <a:rPr lang="en-IN" sz="3200" dirty="0">
                <a:latin typeface="Times New Roman" panose="02020603050405020304" pitchFamily="18" charset="0"/>
                <a:cs typeface="Times New Roman" panose="02020603050405020304" pitchFamily="18" charset="0"/>
              </a:rPr>
              <a:t>: The aperture of the concentrator</a:t>
            </a:r>
          </a:p>
          <a:p>
            <a:pPr marL="0" indent="0">
              <a:buNone/>
            </a:pPr>
            <a:r>
              <a:rPr lang="en-IN" sz="3200" dirty="0">
                <a:latin typeface="Times New Roman" panose="02020603050405020304" pitchFamily="18" charset="0"/>
                <a:cs typeface="Times New Roman" panose="02020603050405020304" pitchFamily="18" charset="0"/>
              </a:rPr>
              <a:t>is the opening through which the solar</a:t>
            </a:r>
          </a:p>
          <a:p>
            <a:pPr marL="0" indent="0">
              <a:buNone/>
            </a:pPr>
            <a:r>
              <a:rPr lang="en-IN" sz="3200" dirty="0">
                <a:latin typeface="Times New Roman" panose="02020603050405020304" pitchFamily="18" charset="0"/>
                <a:cs typeface="Times New Roman" panose="02020603050405020304" pitchFamily="18" charset="0"/>
              </a:rPr>
              <a:t>radiation enters the concentrator.</a:t>
            </a:r>
          </a:p>
          <a:p>
            <a:r>
              <a:rPr lang="en-IN" sz="3200" b="1" dirty="0">
                <a:latin typeface="Times New Roman" panose="02020603050405020304" pitchFamily="18" charset="0"/>
                <a:cs typeface="Times New Roman" panose="02020603050405020304" pitchFamily="18" charset="0"/>
              </a:rPr>
              <a:t>Receiver</a:t>
            </a:r>
            <a:r>
              <a:rPr lang="en-IN" sz="3200" dirty="0">
                <a:latin typeface="Times New Roman" panose="02020603050405020304" pitchFamily="18" charset="0"/>
                <a:cs typeface="Times New Roman" panose="02020603050405020304" pitchFamily="18" charset="0"/>
              </a:rPr>
              <a:t>: Radiation is absorbed and</a:t>
            </a:r>
          </a:p>
          <a:p>
            <a:pPr marL="0" indent="0">
              <a:buNone/>
            </a:pPr>
            <a:r>
              <a:rPr lang="en-IN" sz="3200" dirty="0">
                <a:latin typeface="Times New Roman" panose="02020603050405020304" pitchFamily="18" charset="0"/>
                <a:cs typeface="Times New Roman" panose="02020603050405020304" pitchFamily="18" charset="0"/>
              </a:rPr>
              <a:t>converted to some other energy </a:t>
            </a:r>
          </a:p>
          <a:p>
            <a:pPr marL="0" indent="0">
              <a:buNone/>
            </a:pPr>
            <a:r>
              <a:rPr lang="en-IN" sz="3200" dirty="0">
                <a:latin typeface="Times New Roman" panose="02020603050405020304" pitchFamily="18" charset="0"/>
                <a:cs typeface="Times New Roman" panose="02020603050405020304" pitchFamily="18" charset="0"/>
              </a:rPr>
              <a:t>form(</a:t>
            </a:r>
            <a:r>
              <a:rPr lang="en-IN" sz="3200" dirty="0" err="1">
                <a:latin typeface="Times New Roman" panose="02020603050405020304" pitchFamily="18" charset="0"/>
                <a:cs typeface="Times New Roman" panose="02020603050405020304" pitchFamily="18" charset="0"/>
              </a:rPr>
              <a:t>e.g.heat</a:t>
            </a:r>
            <a:r>
              <a:rPr lang="en-IN" sz="3200" dirty="0">
                <a:latin typeface="Times New Roman" panose="02020603050405020304" pitchFamily="18" charset="0"/>
                <a:cs typeface="Times New Roman" panose="02020603050405020304" pitchFamily="18" charset="0"/>
              </a:rPr>
              <a:t>).</a:t>
            </a:r>
          </a:p>
          <a:p>
            <a:endParaRPr lang="en-IN" sz="3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0687" y="3260728"/>
            <a:ext cx="4179422" cy="3403310"/>
          </a:xfrm>
          <a:prstGeom prst="rect">
            <a:avLst/>
          </a:prstGeom>
        </p:spPr>
      </p:pic>
    </p:spTree>
    <p:extLst>
      <p:ext uri="{BB962C8B-B14F-4D97-AF65-F5344CB8AC3E}">
        <p14:creationId xmlns:p14="http://schemas.microsoft.com/office/powerpoint/2010/main" val="4198522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SOLAR CONCENTRATOR</a:t>
            </a:r>
            <a:endParaRPr lang="en-IN" dirty="0">
              <a:solidFill>
                <a:schemeClr val="tx1"/>
              </a:solidFill>
            </a:endParaRPr>
          </a:p>
        </p:txBody>
      </p:sp>
      <p:sp>
        <p:nvSpPr>
          <p:cNvPr id="3" name="Content Placeholder 2"/>
          <p:cNvSpPr>
            <a:spLocks noGrp="1"/>
          </p:cNvSpPr>
          <p:nvPr>
            <p:ph idx="1"/>
          </p:nvPr>
        </p:nvSpPr>
        <p:spPr>
          <a:xfrm>
            <a:off x="838200" y="1325563"/>
            <a:ext cx="10515600" cy="4486275"/>
          </a:xfrm>
        </p:spPr>
        <p:txBody>
          <a:bodyPr>
            <a:normAutofit/>
          </a:bodyPr>
          <a:lstStyle/>
          <a:p>
            <a:pPr marL="0" indent="0">
              <a:buNone/>
            </a:pPr>
            <a:r>
              <a:rPr lang="en-IN" sz="3200" b="1" dirty="0">
                <a:latin typeface="Times New Roman" panose="02020603050405020304" pitchFamily="18" charset="0"/>
                <a:cs typeface="Times New Roman" panose="02020603050405020304" pitchFamily="18" charset="0"/>
              </a:rPr>
              <a:t>Concentration Types</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a)Parabolic collector.</a:t>
            </a:r>
          </a:p>
          <a:p>
            <a:pPr marL="0" indent="0">
              <a:buNone/>
            </a:pPr>
            <a:r>
              <a:rPr lang="en-IN" sz="3200" dirty="0">
                <a:latin typeface="Times New Roman" panose="02020603050405020304" pitchFamily="18" charset="0"/>
                <a:cs typeface="Times New Roman" panose="02020603050405020304" pitchFamily="18" charset="0"/>
              </a:rPr>
              <a:t>b)Linear Fresnel collector.</a:t>
            </a:r>
          </a:p>
          <a:p>
            <a:pPr marL="0" indent="0">
              <a:buNone/>
            </a:pPr>
            <a:r>
              <a:rPr lang="en-IN" sz="3200" dirty="0">
                <a:latin typeface="Times New Roman" panose="02020603050405020304" pitchFamily="18" charset="0"/>
                <a:cs typeface="Times New Roman" panose="02020603050405020304" pitchFamily="18" charset="0"/>
              </a:rPr>
              <a:t>c)Central receiver system with</a:t>
            </a:r>
          </a:p>
          <a:p>
            <a:pPr marL="0" indent="0">
              <a:buNone/>
            </a:pPr>
            <a:r>
              <a:rPr lang="en-IN" sz="3200" dirty="0">
                <a:latin typeface="Times New Roman" panose="02020603050405020304" pitchFamily="18" charset="0"/>
                <a:cs typeface="Times New Roman" panose="02020603050405020304" pitchFamily="18" charset="0"/>
              </a:rPr>
              <a:t>	dish collector.</a:t>
            </a:r>
          </a:p>
          <a:p>
            <a:pPr marL="0" indent="0">
              <a:buNone/>
            </a:pPr>
            <a:r>
              <a:rPr lang="en-IN" sz="3200" dirty="0">
                <a:latin typeface="Times New Roman" panose="02020603050405020304" pitchFamily="18" charset="0"/>
                <a:cs typeface="Times New Roman" panose="02020603050405020304" pitchFamily="18" charset="0"/>
              </a:rPr>
              <a:t>d)Central receiver system with </a:t>
            </a:r>
          </a:p>
          <a:p>
            <a:pPr marL="0" indent="0">
              <a:buNone/>
            </a:pPr>
            <a:r>
              <a:rPr lang="en-IN" sz="3200" dirty="0">
                <a:latin typeface="Times New Roman" panose="02020603050405020304" pitchFamily="18" charset="0"/>
                <a:cs typeface="Times New Roman" panose="02020603050405020304" pitchFamily="18" charset="0"/>
              </a:rPr>
              <a:t>	distributed reflectors.</a:t>
            </a:r>
          </a:p>
          <a:p>
            <a:endParaRPr lang="en-IN"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654" y="1325563"/>
            <a:ext cx="5399456" cy="4757739"/>
          </a:xfrm>
          <a:prstGeom prst="rect">
            <a:avLst/>
          </a:prstGeom>
        </p:spPr>
      </p:pic>
    </p:spTree>
    <p:extLst>
      <p:ext uri="{BB962C8B-B14F-4D97-AF65-F5344CB8AC3E}">
        <p14:creationId xmlns:p14="http://schemas.microsoft.com/office/powerpoint/2010/main" val="3457050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SOLAR CONCENTRATOR</a:t>
            </a:r>
          </a:p>
        </p:txBody>
      </p:sp>
      <p:sp>
        <p:nvSpPr>
          <p:cNvPr id="3" name="Content Placeholder 2"/>
          <p:cNvSpPr>
            <a:spLocks noGrp="1"/>
          </p:cNvSpPr>
          <p:nvPr>
            <p:ph idx="1"/>
          </p:nvPr>
        </p:nvSpPr>
        <p:spPr>
          <a:xfrm>
            <a:off x="741212" y="1325563"/>
            <a:ext cx="10515600" cy="4351338"/>
          </a:xfrm>
        </p:spPr>
        <p:txBody>
          <a:bodyPr>
            <a:noAutofit/>
          </a:bodyPr>
          <a:lstStyle/>
          <a:p>
            <a:pPr marL="0" indent="0">
              <a:buNone/>
            </a:pPr>
            <a:r>
              <a:rPr lang="en-IN" sz="3200" b="1" dirty="0">
                <a:latin typeface="Times New Roman" panose="02020603050405020304" pitchFamily="18" charset="0"/>
                <a:cs typeface="Times New Roman" panose="02020603050405020304" pitchFamily="18" charset="0"/>
              </a:rPr>
              <a:t>Parabolic Collector</a:t>
            </a:r>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It is a principle of geometry that a parabolic</a:t>
            </a:r>
          </a:p>
          <a:p>
            <a:pPr marL="0" indent="0">
              <a:buNone/>
            </a:pPr>
            <a:r>
              <a:rPr lang="en-IN" sz="3200" dirty="0">
                <a:latin typeface="Times New Roman" panose="02020603050405020304" pitchFamily="18" charset="0"/>
                <a:cs typeface="Times New Roman" panose="02020603050405020304" pitchFamily="18" charset="0"/>
              </a:rPr>
              <a:t>reflector pointed at the sun will reflect parallel</a:t>
            </a:r>
          </a:p>
          <a:p>
            <a:pPr marL="0" indent="0">
              <a:buNone/>
            </a:pPr>
            <a:r>
              <a:rPr lang="en-IN" sz="3200" dirty="0">
                <a:latin typeface="Times New Roman" panose="02020603050405020304" pitchFamily="18" charset="0"/>
                <a:cs typeface="Times New Roman" panose="02020603050405020304" pitchFamily="18" charset="0"/>
              </a:rPr>
              <a:t>rays of light to the focal point of the parabola.</a:t>
            </a:r>
          </a:p>
          <a:p>
            <a:r>
              <a:rPr lang="en-IN" sz="3200" dirty="0">
                <a:latin typeface="Times New Roman" panose="02020603050405020304" pitchFamily="18" charset="0"/>
                <a:cs typeface="Times New Roman" panose="02020603050405020304" pitchFamily="18" charset="0"/>
              </a:rPr>
              <a:t>A parabolic is a one-dimensional parabola</a:t>
            </a:r>
          </a:p>
          <a:p>
            <a:pPr marL="0" indent="0">
              <a:buNone/>
            </a:pPr>
            <a:r>
              <a:rPr lang="en-IN" sz="3200" dirty="0">
                <a:latin typeface="Times New Roman" panose="02020603050405020304" pitchFamily="18" charset="0"/>
                <a:cs typeface="Times New Roman" panose="02020603050405020304" pitchFamily="18" charset="0"/>
              </a:rPr>
              <a:t>that focuses solar energy on to a line.</a:t>
            </a:r>
          </a:p>
          <a:p>
            <a:pPr marL="0" indent="0">
              <a:buNone/>
            </a:pPr>
            <a:r>
              <a:rPr lang="en-IN" sz="3200" dirty="0">
                <a:latin typeface="Times New Roman" panose="02020603050405020304" pitchFamily="18" charset="0"/>
                <a:cs typeface="Times New Roman" panose="02020603050405020304" pitchFamily="18" charset="0"/>
              </a:rPr>
              <a:t>Physically, this line is a pipe with a flowing</a:t>
            </a:r>
          </a:p>
          <a:p>
            <a:pPr marL="0" indent="0">
              <a:buNone/>
            </a:pPr>
            <a:r>
              <a:rPr lang="en-IN" sz="3200" dirty="0">
                <a:latin typeface="Times New Roman" panose="02020603050405020304" pitchFamily="18" charset="0"/>
                <a:cs typeface="Times New Roman" panose="02020603050405020304" pitchFamily="18" charset="0"/>
              </a:rPr>
              <a:t>liquid inside that absorbs the heat transmitted through the pipe wall and delivers it to the thermal load.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3568" y="1096675"/>
            <a:ext cx="3475640" cy="3433765"/>
          </a:xfrm>
          <a:prstGeom prst="rect">
            <a:avLst/>
          </a:prstGeom>
        </p:spPr>
      </p:pic>
    </p:spTree>
    <p:extLst>
      <p:ext uri="{BB962C8B-B14F-4D97-AF65-F5344CB8AC3E}">
        <p14:creationId xmlns:p14="http://schemas.microsoft.com/office/powerpoint/2010/main" val="432225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519</TotalTime>
  <Words>824</Words>
  <Application>Microsoft Office PowerPoint</Application>
  <PresentationFormat>Widescreen</PresentationFormat>
  <Paragraphs>111</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Thermoelectric Concentrator</vt:lpstr>
      <vt:lpstr>Group Members</vt:lpstr>
      <vt:lpstr>INTRODUCTION</vt:lpstr>
      <vt:lpstr>INTRODUCTION</vt:lpstr>
      <vt:lpstr>SOLAR ENERGY</vt:lpstr>
      <vt:lpstr>SOLAR ENERGY</vt:lpstr>
      <vt:lpstr>SOLAR CONCENTRATOR</vt:lpstr>
      <vt:lpstr>SOLAR CONCENTRATOR</vt:lpstr>
      <vt:lpstr>SOLAR CONCENTRATOR</vt:lpstr>
      <vt:lpstr>SOLAR CONCENTRATOR</vt:lpstr>
      <vt:lpstr>SOLAR CONCENTRATOR</vt:lpstr>
      <vt:lpstr>SOLAR CONCENTRATOR</vt:lpstr>
      <vt:lpstr>SOLAR CONCENTRATOR</vt:lpstr>
      <vt:lpstr>SOLAR CONCENTRATOR</vt:lpstr>
      <vt:lpstr>MOTOR DRIVER</vt:lpstr>
      <vt:lpstr>BLUETOOTH</vt:lpstr>
      <vt:lpstr>THERMOCOUPLE</vt:lpstr>
      <vt:lpstr>ARDUINO</vt:lpstr>
      <vt:lpstr>ADVANTAGES</vt:lpstr>
      <vt:lpstr>APPLICATIONS</vt:lpstr>
      <vt:lpstr>REFERENCE</vt:lpstr>
      <vt:lpstr>Work Done Till Date</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Thermoelectric Concentrator</dc:title>
  <dc:creator>vinayak</dc:creator>
  <cp:lastModifiedBy>Microsoft account</cp:lastModifiedBy>
  <cp:revision>61</cp:revision>
  <dcterms:created xsi:type="dcterms:W3CDTF">2019-08-16T12:59:03Z</dcterms:created>
  <dcterms:modified xsi:type="dcterms:W3CDTF">2020-09-17T14:46:31Z</dcterms:modified>
</cp:coreProperties>
</file>